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731" r:id="rId2"/>
    <p:sldId id="709" r:id="rId3"/>
    <p:sldId id="710" r:id="rId4"/>
    <p:sldId id="711" r:id="rId5"/>
    <p:sldId id="712" r:id="rId6"/>
    <p:sldId id="713" r:id="rId7"/>
    <p:sldId id="714" r:id="rId8"/>
    <p:sldId id="715" r:id="rId9"/>
    <p:sldId id="716" r:id="rId10"/>
    <p:sldId id="717" r:id="rId11"/>
    <p:sldId id="718" r:id="rId12"/>
    <p:sldId id="719" r:id="rId13"/>
    <p:sldId id="720" r:id="rId14"/>
    <p:sldId id="721" r:id="rId15"/>
    <p:sldId id="722" r:id="rId16"/>
    <p:sldId id="723" r:id="rId17"/>
    <p:sldId id="724" r:id="rId18"/>
    <p:sldId id="725" r:id="rId19"/>
    <p:sldId id="726" r:id="rId20"/>
    <p:sldId id="727" r:id="rId21"/>
    <p:sldId id="728" r:id="rId22"/>
    <p:sldId id="729" r:id="rId23"/>
    <p:sldId id="730" r:id="rId2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7" autoAdjust="0"/>
    <p:restoredTop sz="94746" autoAdjust="0"/>
  </p:normalViewPr>
  <p:slideViewPr>
    <p:cSldViewPr snapToObjects="1">
      <p:cViewPr>
        <p:scale>
          <a:sx n="75" d="100"/>
          <a:sy n="75" d="100"/>
        </p:scale>
        <p:origin x="-1008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VE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1D20BC-CE98-48A3-9CBB-CE7FE9407DF6}" type="datetime1">
              <a:rPr lang="es-ES_tradnl"/>
              <a:pPr/>
              <a:t>22/01/2014</a:t>
            </a:fld>
            <a:endParaRPr lang="es-V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V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813341-18C1-4D17-B1D2-4FB3BC3A1EED}" type="slidenum">
              <a:rPr lang="es-VE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s-ES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E0BCA47-D4DC-4142-AF16-CC9612BB2E44}" type="datetime1">
              <a:rPr lang="es-ES"/>
              <a:pPr/>
              <a:t>22/01/2014</a:t>
            </a:fld>
            <a:endParaRPr lang="es-E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60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s-ES"/>
          </a:p>
        </p:txBody>
      </p:sp>
      <p:sp>
        <p:nvSpPr>
          <p:cNvPr id="360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00A1DE7-7CC1-4068-B446-07F39F4AB4CD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ortega_power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85800"/>
            <a:ext cx="2600325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2286000"/>
            <a:ext cx="4876800" cy="1470025"/>
          </a:xfrm>
        </p:spPr>
        <p:txBody>
          <a:bodyPr/>
          <a:lstStyle>
            <a:lvl1pPr algn="l">
              <a:defRPr sz="4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962400"/>
            <a:ext cx="4876800" cy="609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err="1" smtClean="0"/>
              <a:t>Clicktoedit</a:t>
            </a:r>
            <a:r>
              <a:rPr lang="es-ES_tradnl" dirty="0" smtClean="0"/>
              <a:t> Master </a:t>
            </a:r>
            <a:r>
              <a:rPr lang="es-ES_tradnl" dirty="0" err="1" smtClean="0"/>
              <a:t>subtitlestyle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25BCE5-705F-4A8B-AECB-BAEC3C4E509D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526A-A27B-45CC-85E0-FE1672A9051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1pPr>
            <a:lvl2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3pPr>
            <a:lvl4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4pPr>
            <a:lvl5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261249-F2BD-4D93-B125-0B69F7EDB340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AB92A-A8BC-4DD4-B6BF-B07C3FDA63D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678363"/>
          </a:xfrm>
        </p:spPr>
        <p:txBody>
          <a:bodyPr vert="eaVert"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678363"/>
          </a:xfrm>
        </p:spPr>
        <p:txBody>
          <a:bodyPr vert="eaVert"/>
          <a:lstStyle>
            <a:lvl1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1pPr>
            <a:lvl2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3pPr>
            <a:lvl4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4pPr>
            <a:lvl5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4F652-9779-4613-8EA3-577EB4278230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76FB8-A33C-4CFE-80C4-989B59AEA38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A938F4-C4A2-41EA-AAF0-76EDAC960808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628DD-67C3-4001-8380-8E280439EFB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924800" cy="1143000"/>
          </a:xfrm>
        </p:spPr>
        <p:txBody>
          <a:bodyPr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03437"/>
            <a:ext cx="7543800" cy="3916363"/>
          </a:xfrm>
        </p:spPr>
        <p:txBody>
          <a:bodyPr/>
          <a:lstStyle>
            <a:lvl1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1pPr>
            <a:lvl2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3pPr>
            <a:lvl4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4pPr>
            <a:lvl5pPr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694078-7650-4FBB-95D3-9BE70C0F3ED2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FFB84B-064F-4BFC-8BCE-8CCF124B7C3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6D162-B7EC-4F23-A886-0A51EC5B180D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71F55-C217-4BC4-AC23-9C7BC57B8F3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>
                <a:latin typeface="Arial" pitchFamily="34" charset="0"/>
                <a:cs typeface="Arial" pitchFamily="34" charset="0"/>
              </a:defRPr>
            </a:lvl1pPr>
            <a:lvl2pPr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sz="2000">
                <a:latin typeface="Arial" pitchFamily="34" charset="0"/>
                <a:cs typeface="Arial" pitchFamily="34" charset="0"/>
              </a:defRPr>
            </a:lvl3pPr>
            <a:lvl4pPr>
              <a:buFontTx/>
              <a:buBlip>
                <a:blip r:embed="rId2"/>
              </a:buBlip>
              <a:defRPr sz="1800">
                <a:latin typeface="Arial" pitchFamily="34" charset="0"/>
                <a:cs typeface="Arial" pitchFamily="34" charset="0"/>
              </a:defRPr>
            </a:lvl4pPr>
            <a:lvl5pPr>
              <a:buFontTx/>
              <a:buBlip>
                <a:blip r:embed="rId2"/>
              </a:buBlip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>
                <a:latin typeface="Arial" pitchFamily="34" charset="0"/>
                <a:cs typeface="Arial" pitchFamily="34" charset="0"/>
              </a:defRPr>
            </a:lvl1pPr>
            <a:lvl2pPr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sz="2000">
                <a:latin typeface="Arial" pitchFamily="34" charset="0"/>
                <a:cs typeface="Arial" pitchFamily="34" charset="0"/>
              </a:defRPr>
            </a:lvl3pPr>
            <a:lvl4pPr>
              <a:buFontTx/>
              <a:buBlip>
                <a:blip r:embed="rId2"/>
              </a:buBlip>
              <a:defRPr sz="1800">
                <a:latin typeface="Arial" pitchFamily="34" charset="0"/>
                <a:cs typeface="Arial" pitchFamily="34" charset="0"/>
              </a:defRPr>
            </a:lvl4pPr>
            <a:lvl5pPr>
              <a:buFontTx/>
              <a:buBlip>
                <a:blip r:embed="rId2"/>
              </a:buBlip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4D99AA-7F52-4EBF-B508-2F910CE5214D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D91EE-B7F9-45EA-976E-A3E3D6A08F2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/>
            </a:lvl1pPr>
            <a:lvl2pPr>
              <a:buFontTx/>
              <a:buBlip>
                <a:blip r:embed="rId2"/>
              </a:buBlip>
              <a:defRPr sz="2000"/>
            </a:lvl2pPr>
            <a:lvl3pPr>
              <a:buFontTx/>
              <a:buBlip>
                <a:blip r:embed="rId2"/>
              </a:buBlip>
              <a:defRPr sz="1800"/>
            </a:lvl3pPr>
            <a:lvl4pPr>
              <a:buFontTx/>
              <a:buBlip>
                <a:blip r:embed="rId2"/>
              </a:buBlip>
              <a:defRPr sz="1600"/>
            </a:lvl4pPr>
            <a:lvl5pPr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FontTx/>
              <a:buBlip>
                <a:blip r:embed="rId2"/>
              </a:buBlip>
              <a:defRPr sz="2400"/>
            </a:lvl1pPr>
            <a:lvl2pPr>
              <a:buFontTx/>
              <a:buBlip>
                <a:blip r:embed="rId2"/>
              </a:buBlip>
              <a:defRPr sz="2000"/>
            </a:lvl2pPr>
            <a:lvl3pPr>
              <a:buFontTx/>
              <a:buBlip>
                <a:blip r:embed="rId2"/>
              </a:buBlip>
              <a:defRPr sz="1800"/>
            </a:lvl3pPr>
            <a:lvl4pPr>
              <a:buFontTx/>
              <a:buBlip>
                <a:blip r:embed="rId2"/>
              </a:buBlip>
              <a:defRPr sz="1600"/>
            </a:lvl4pPr>
            <a:lvl5pPr>
              <a:buFontTx/>
              <a:buBlip>
                <a:blip r:embed="rId2"/>
              </a:buBlip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E0D213-9E3A-40FB-BC98-9E41E2AA1EED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CA694-E9B0-417A-8D30-B8DD7D9E004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C58CCF-329A-4FAD-A61B-F2E9B144053C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A78CA-CA68-4D56-986B-1F6DC0EBD15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97F986-5514-4E3E-BD3F-07ACFCE1711F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AF3A8-738B-481A-AED3-D41C86552AB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buFontTx/>
              <a:buBlip>
                <a:blip r:embed="rId2"/>
              </a:buBlip>
              <a:defRPr sz="2800" b="1">
                <a:latin typeface="Arial" pitchFamily="34" charset="0"/>
                <a:cs typeface="Arial" pitchFamily="34" charset="0"/>
              </a:defRPr>
            </a:lvl1pPr>
            <a:lvl2pPr>
              <a:buFontTx/>
              <a:buBlip>
                <a:blip r:embed="rId2"/>
              </a:buBlip>
              <a:defRPr sz="2800">
                <a:latin typeface="Arial" pitchFamily="34" charset="0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3pPr>
            <a:lvl4pPr>
              <a:buFontTx/>
              <a:buBlip>
                <a:blip r:embed="rId2"/>
              </a:buBlip>
              <a:defRPr sz="2000">
                <a:latin typeface="Arial" pitchFamily="34" charset="0"/>
                <a:cs typeface="Arial" pitchFamily="34" charset="0"/>
              </a:defRPr>
            </a:lvl4pPr>
            <a:lvl5pPr>
              <a:buFontTx/>
              <a:buBlip>
                <a:blip r:embed="rId2"/>
              </a:buBlip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18BC6-39D2-4DEB-929C-495888BF59D1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F4A71-AF03-47EC-8AAD-A75649649EE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</a:t>
            </a:r>
            <a:r>
              <a:rPr lang="es-ES_tradnl" dirty="0" err="1" smtClean="0"/>
              <a:t>Master</a:t>
            </a:r>
            <a:r>
              <a:rPr lang="es-ES_tradnl" dirty="0" smtClean="0"/>
              <a:t>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C61386-6539-40A5-B009-153724DA28D0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A15A8-F183-4F4C-8CD9-7882B91C708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Verdana" pitchFamily="-65" charset="0"/>
              </a:defRPr>
            </a:lvl1pPr>
          </a:lstStyle>
          <a:p>
            <a:fld id="{B8C07C6D-A79F-4ADE-A5C0-423D5A5DB0EA}" type="datetime1">
              <a:rPr lang="en-US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Verdana" pitchFamily="-65" charset="0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98989"/>
                </a:solidFill>
                <a:latin typeface="Verdana" pitchFamily="-65" charset="0"/>
              </a:defRPr>
            </a:lvl1pPr>
          </a:lstStyle>
          <a:p>
            <a:fld id="{BDE1659F-896F-4C3F-8F84-A0FC0B1E344B}" type="slidenum">
              <a:rPr lang="en-US"/>
              <a:pPr/>
              <a:t>‹Nº›</a:t>
            </a:fld>
            <a:endParaRPr lang="en-US"/>
          </a:p>
        </p:txBody>
      </p:sp>
      <p:pic>
        <p:nvPicPr>
          <p:cNvPr id="8" name="7 Imagen" descr="powerpoint_template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44290" y="0"/>
            <a:ext cx="9232580" cy="68579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Verdana"/>
          <a:ea typeface="ＭＳ Ｐゴシック" pitchFamily="-105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-105" charset="0"/>
          <a:ea typeface="ＭＳ Ｐゴシック" pitchFamily="-105" charset="-128"/>
          <a:cs typeface="ＭＳ Ｐゴシック" pitchFamily="-10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-105" charset="0"/>
          <a:ea typeface="ＭＳ Ｐゴシック" pitchFamily="-105" charset="-128"/>
          <a:cs typeface="ＭＳ Ｐゴシック" pitchFamily="-10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-105" charset="0"/>
          <a:ea typeface="ＭＳ Ｐゴシック" pitchFamily="-105" charset="-128"/>
          <a:cs typeface="ＭＳ Ｐゴシック" pitchFamily="-10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Verdan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5"/>
        </a:buBlip>
        <a:defRPr sz="2800" kern="1200">
          <a:solidFill>
            <a:schemeClr val="tx1"/>
          </a:solidFill>
          <a:latin typeface="Verdana"/>
          <a:ea typeface="ＭＳ Ｐゴシック" pitchFamily="-105" charset="-128"/>
          <a:cs typeface="Verdan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5"/>
        </a:buBlip>
        <a:defRPr sz="2400" kern="1200">
          <a:solidFill>
            <a:schemeClr val="tx1"/>
          </a:solidFill>
          <a:latin typeface="Verdana"/>
          <a:ea typeface="ＭＳ Ｐゴシック" pitchFamily="-105" charset="-128"/>
          <a:cs typeface="Verdan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5"/>
        </a:buBlip>
        <a:defRPr sz="2000" kern="1200">
          <a:solidFill>
            <a:schemeClr val="tx1"/>
          </a:solidFill>
          <a:latin typeface="Verdana"/>
          <a:ea typeface="ＭＳ Ｐゴシック" pitchFamily="-105" charset="-128"/>
          <a:cs typeface="Verdan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5"/>
        </a:buBlip>
        <a:defRPr sz="2000" kern="1200">
          <a:solidFill>
            <a:schemeClr val="tx1"/>
          </a:solidFill>
          <a:latin typeface="Verdana"/>
          <a:ea typeface="ＭＳ Ｐゴシック" pitchFamily="-105" charset="-128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SzPct val="100000"/>
        <a:buBlip>
          <a:blip r:embed="rId15"/>
        </a:buBlip>
        <a:defRPr sz="2000" kern="1200">
          <a:solidFill>
            <a:schemeClr val="tx1"/>
          </a:solidFill>
          <a:latin typeface="Verdana"/>
          <a:ea typeface="ＭＳ Ｐゴシック" pitchFamily="-105" charset="-128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_tradnl" sz="5400" dirty="0" smtClean="0">
                <a:latin typeface="Bodoni MT" pitchFamily="18" charset="0"/>
                <a:cs typeface="Arial" pitchFamily="34" charset="0"/>
              </a:rPr>
              <a:t>Escritura, libertad y nuevas plataformas</a:t>
            </a:r>
            <a:br>
              <a:rPr lang="es-ES_tradnl" sz="5400" dirty="0" smtClean="0">
                <a:latin typeface="Bodoni MT" pitchFamily="18" charset="0"/>
                <a:cs typeface="Arial" pitchFamily="34" charset="0"/>
              </a:rPr>
            </a:br>
            <a:endParaRPr lang="es-ES" sz="5400" dirty="0">
              <a:latin typeface="Bodoni MT" pitchFamily="18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sz="2000" b="1" dirty="0" smtClean="0">
                <a:latin typeface="Bodoni MT" pitchFamily="18" charset="0"/>
              </a:rPr>
              <a:t>Joaquín Ortega. </a:t>
            </a:r>
          </a:p>
          <a:p>
            <a:r>
              <a:rPr lang="es-ES_tradnl" sz="2000" dirty="0" smtClean="0">
                <a:latin typeface="Bodoni MT" pitchFamily="18" charset="0"/>
              </a:rPr>
              <a:t>Revista Ojo. </a:t>
            </a:r>
            <a:r>
              <a:rPr lang="es-ES_tradnl" sz="2000" dirty="0" err="1" smtClean="0">
                <a:latin typeface="Bodoni MT" pitchFamily="18" charset="0"/>
                <a:cs typeface="Arial" pitchFamily="34" charset="0"/>
              </a:rPr>
              <a:t>Ucab</a:t>
            </a:r>
            <a:r>
              <a:rPr lang="es-ES_tradnl" sz="2000" dirty="0" smtClean="0">
                <a:latin typeface="Bodoni MT" pitchFamily="18" charset="0"/>
                <a:cs typeface="Arial" pitchFamily="34" charset="0"/>
              </a:rPr>
              <a:t>, 22 enero 2013</a:t>
            </a:r>
          </a:p>
          <a:p>
            <a:r>
              <a:rPr lang="es-ES_tradnl" sz="2000" b="1" dirty="0" err="1" smtClean="0">
                <a:latin typeface="Bodoni MT" pitchFamily="18" charset="0"/>
              </a:rPr>
              <a:t>Twitter</a:t>
            </a:r>
            <a:r>
              <a:rPr lang="es-ES_tradnl" sz="2000" b="1" dirty="0" smtClean="0">
                <a:latin typeface="Bodoni MT" pitchFamily="18" charset="0"/>
              </a:rPr>
              <a:t>: @</a:t>
            </a:r>
            <a:r>
              <a:rPr lang="es-ES_tradnl" sz="2000" b="1" dirty="0" err="1" smtClean="0">
                <a:latin typeface="Bodoni MT" pitchFamily="18" charset="0"/>
              </a:rPr>
              <a:t>ortegabrothers</a:t>
            </a:r>
            <a:endParaRPr lang="es-ES_tradnl" sz="2000" b="1" dirty="0" smtClean="0">
              <a:latin typeface="Bodoni MT" pitchFamily="18" charset="0"/>
              <a:cs typeface="Arial" pitchFamily="34" charset="0"/>
            </a:endParaRPr>
          </a:p>
          <a:p>
            <a:endParaRPr lang="es-ES" dirty="0">
              <a:latin typeface="Bodoni MT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El papel en Venezuela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Temas del mercado frente al poder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Política versus economía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Controles sobre: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Importación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Variedad de elementos de la cadena de producción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El papel en Venezuela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La historia contemporánea de Venezuela parece estar condenada a repetir la misma práctica…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Negar el papel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Impedir su compra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Generar trabas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Saboteo en su más amplio espectro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838200"/>
            <a:ext cx="7924800" cy="1143000"/>
          </a:xfrm>
        </p:spPr>
        <p:txBody>
          <a:bodyPr/>
          <a:lstStyle/>
          <a:p>
            <a:r>
              <a:rPr lang="es-ES" dirty="0" smtClean="0">
                <a:latin typeface="Bodoni MT" pitchFamily="18" charset="0"/>
              </a:rPr>
              <a:t>Creación literaria y mundo editorial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>
                <a:latin typeface="Bodoni MT" pitchFamily="18" charset="0"/>
              </a:rPr>
              <a:t>10 fases según Carmen Verde</a:t>
            </a:r>
            <a:endParaRPr lang="en-US" b="1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Creador –idea-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Escritor –</a:t>
            </a:r>
            <a:r>
              <a:rPr lang="es-ES" dirty="0" err="1" smtClean="0">
                <a:latin typeface="Bodoni MT" pitchFamily="18" charset="0"/>
              </a:rPr>
              <a:t>tipeo</a:t>
            </a:r>
            <a:r>
              <a:rPr lang="es-ES" dirty="0" smtClean="0">
                <a:latin typeface="Bodoni MT" pitchFamily="18" charset="0"/>
              </a:rPr>
              <a:t>, transcripción, principio, medio y fin-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Autor –cierre cognitivo- 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Manuscrito –digital y en cartapacio-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Creación literaria y mundo editorial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Coordinación editorial  -diagramación y supervisión del cuerpo del texto- 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Lector –</a:t>
            </a:r>
            <a:r>
              <a:rPr lang="es-ES" dirty="0" err="1" smtClean="0">
                <a:latin typeface="Bodoni MT" pitchFamily="18" charset="0"/>
              </a:rPr>
              <a:t>ghost</a:t>
            </a:r>
            <a:r>
              <a:rPr lang="es-ES" dirty="0" smtClean="0">
                <a:latin typeface="Bodoni MT" pitchFamily="18" charset="0"/>
              </a:rPr>
              <a:t> </a:t>
            </a:r>
            <a:r>
              <a:rPr lang="es-ES" dirty="0" err="1" smtClean="0">
                <a:latin typeface="Bodoni MT" pitchFamily="18" charset="0"/>
              </a:rPr>
              <a:t>reader</a:t>
            </a:r>
            <a:r>
              <a:rPr lang="es-ES" dirty="0" smtClean="0">
                <a:latin typeface="Bodoni MT" pitchFamily="18" charset="0"/>
              </a:rPr>
              <a:t>- 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Producción editorial –planchas y momento pre línea de producción- 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Reproducción – página por página- 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Promoción –todos los canales- 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Distribución y difusión –de la imprenta a la librería- 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Creación literaria y mundo editorial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Potenciar todas las relaciones del </a:t>
            </a:r>
            <a:r>
              <a:rPr lang="es-ES" i="1" dirty="0" err="1" smtClean="0">
                <a:latin typeface="Bodoni MT" pitchFamily="18" charset="0"/>
              </a:rPr>
              <a:t>Brand</a:t>
            </a:r>
            <a:r>
              <a:rPr lang="es-ES" i="1" dirty="0" smtClean="0">
                <a:latin typeface="Bodoni MT" pitchFamily="18" charset="0"/>
              </a:rPr>
              <a:t> </a:t>
            </a:r>
            <a:r>
              <a:rPr lang="es-ES" i="1" dirty="0" err="1" smtClean="0">
                <a:latin typeface="Bodoni MT" pitchFamily="18" charset="0"/>
              </a:rPr>
              <a:t>Equity</a:t>
            </a:r>
            <a:endParaRPr lang="es-ES" i="1" dirty="0" smtClean="0">
              <a:latin typeface="Bodoni MT" pitchFamily="18" charset="0"/>
            </a:endParaRPr>
          </a:p>
          <a:p>
            <a:r>
              <a:rPr lang="es-ES" i="1" dirty="0" smtClean="0">
                <a:latin typeface="Bodoni MT" pitchFamily="18" charset="0"/>
              </a:rPr>
              <a:t>Fundamentalmente</a:t>
            </a:r>
            <a:r>
              <a:rPr lang="es-ES" dirty="0" smtClean="0">
                <a:latin typeface="Bodoni MT" pitchFamily="18" charset="0"/>
              </a:rPr>
              <a:t> que </a:t>
            </a:r>
            <a:r>
              <a:rPr lang="es-ES" sz="4000" dirty="0" smtClean="0">
                <a:latin typeface="Bodoni MT" pitchFamily="18" charset="0"/>
              </a:rPr>
              <a:t>cuando se ofrezca el producto, se encuentre…</a:t>
            </a:r>
            <a:endParaRPr lang="en-US" sz="40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Áreas de oportunidad ,crisis. Pros y contras. Ya seas un medio o no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err="1" smtClean="0">
                <a:latin typeface="Bodoni MT" pitchFamily="18" charset="0"/>
              </a:rPr>
              <a:t>Apps</a:t>
            </a:r>
            <a:r>
              <a:rPr lang="es-ES" dirty="0" smtClean="0">
                <a:latin typeface="Bodoni MT" pitchFamily="18" charset="0"/>
              </a:rPr>
              <a:t> -¿todos tienen un </a:t>
            </a:r>
            <a:r>
              <a:rPr lang="es-ES" dirty="0" err="1" smtClean="0">
                <a:latin typeface="Bodoni MT" pitchFamily="18" charset="0"/>
              </a:rPr>
              <a:t>device</a:t>
            </a:r>
            <a:r>
              <a:rPr lang="es-ES" dirty="0" smtClean="0">
                <a:latin typeface="Bodoni MT" pitchFamily="18" charset="0"/>
              </a:rPr>
              <a:t> a su alcance?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Mudarse a la web –brecha digital (“desconozco”), tiempo (“no hay chance”), realidad contextual (“no hay luz, web o techo”), condiciones físicas (“no puedo leer”)-</a:t>
            </a:r>
          </a:p>
          <a:p>
            <a:r>
              <a:rPr lang="es-ES" dirty="0" smtClean="0">
                <a:latin typeface="Bodoni MT" pitchFamily="18" charset="0"/>
              </a:rPr>
              <a:t>Monetizar –comercializa-tus plataformas</a:t>
            </a:r>
            <a:r>
              <a:rPr lang="en-US" dirty="0" smtClean="0">
                <a:latin typeface="Bodoni MT" pitchFamily="18" charset="0"/>
              </a:rPr>
              <a:t> </a:t>
            </a:r>
          </a:p>
          <a:p>
            <a:r>
              <a:rPr lang="en-US" dirty="0" smtClean="0">
                <a:latin typeface="Bodoni MT" pitchFamily="18" charset="0"/>
              </a:rPr>
              <a:t>Como </a:t>
            </a:r>
            <a:r>
              <a:rPr lang="en-US" dirty="0" err="1" smtClean="0">
                <a:latin typeface="Bodoni MT" pitchFamily="18" charset="0"/>
              </a:rPr>
              <a:t>medio</a:t>
            </a:r>
            <a:r>
              <a:rPr lang="en-US" dirty="0" smtClean="0">
                <a:latin typeface="Bodoni MT" pitchFamily="18" charset="0"/>
              </a:rPr>
              <a:t> dale </a:t>
            </a:r>
            <a:r>
              <a:rPr lang="en-US" dirty="0" err="1" smtClean="0">
                <a:latin typeface="Bodoni MT" pitchFamily="18" charset="0"/>
              </a:rPr>
              <a:t>algo</a:t>
            </a:r>
            <a:r>
              <a:rPr lang="en-US" dirty="0" smtClean="0">
                <a:latin typeface="Bodoni MT" pitchFamily="18" charset="0"/>
              </a:rPr>
              <a:t> al </a:t>
            </a:r>
            <a:r>
              <a:rPr lang="en-US" dirty="0" err="1" smtClean="0">
                <a:latin typeface="Bodoni MT" pitchFamily="18" charset="0"/>
              </a:rPr>
              <a:t>colaborador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Áreas de oportunidad ,crisis. Pros y contras. Ya seas un medio o no</a:t>
            </a: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Afina y potencia tu factor de corregibilidad. Eso genera transparencia y respeto                    –</a:t>
            </a:r>
            <a:r>
              <a:rPr lang="es-ES" i="1" dirty="0" err="1" smtClean="0">
                <a:latin typeface="Bodoni MT" pitchFamily="18" charset="0"/>
              </a:rPr>
              <a:t>Auctoritas</a:t>
            </a:r>
            <a:r>
              <a:rPr lang="es-ES" dirty="0" smtClean="0">
                <a:latin typeface="Bodoni MT" pitchFamily="18" charset="0"/>
              </a:rPr>
              <a:t>-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La corregibilidad y la flexibilidad van de la mano: </a:t>
            </a:r>
            <a:r>
              <a:rPr lang="es-ES" b="1" i="1" dirty="0" smtClean="0">
                <a:latin typeface="Bodoni MT" pitchFamily="18" charset="0"/>
              </a:rPr>
              <a:t>Newsweek</a:t>
            </a:r>
            <a:r>
              <a:rPr lang="es-ES" dirty="0" smtClean="0">
                <a:latin typeface="Bodoni MT" pitchFamily="18" charset="0"/>
              </a:rPr>
              <a:t> vuelve al formato físico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err="1" smtClean="0">
                <a:latin typeface="Bodoni MT" pitchFamily="18" charset="0"/>
              </a:rPr>
              <a:t>Viraliza</a:t>
            </a:r>
            <a:r>
              <a:rPr lang="es-ES" dirty="0" smtClean="0">
                <a:latin typeface="Bodoni MT" pitchFamily="18" charset="0"/>
              </a:rPr>
              <a:t> tus contenidos. Las redes sociales son puentes y </a:t>
            </a:r>
            <a:r>
              <a:rPr lang="es-ES" i="1" dirty="0" err="1" smtClean="0">
                <a:latin typeface="Bodoni MT" pitchFamily="18" charset="0"/>
              </a:rPr>
              <a:t>hubs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Algunas conclusiones 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Conoce tu nicho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Aprende a conocer a tu lector: </a:t>
            </a:r>
          </a:p>
          <a:p>
            <a:pPr lvl="1"/>
            <a:r>
              <a:rPr lang="es-ES" dirty="0" smtClean="0">
                <a:latin typeface="Bodoni MT" pitchFamily="18" charset="0"/>
              </a:rPr>
              <a:t>el  fan del deporte</a:t>
            </a:r>
          </a:p>
          <a:p>
            <a:pPr lvl="1"/>
            <a:r>
              <a:rPr lang="es-ES" dirty="0" smtClean="0">
                <a:latin typeface="Bodoni MT" pitchFamily="18" charset="0"/>
              </a:rPr>
              <a:t>el fan de la política </a:t>
            </a:r>
          </a:p>
          <a:p>
            <a:pPr lvl="1"/>
            <a:r>
              <a:rPr lang="es-ES" dirty="0" smtClean="0">
                <a:latin typeface="Bodoni MT" pitchFamily="18" charset="0"/>
              </a:rPr>
              <a:t>el fan del trafico </a:t>
            </a:r>
          </a:p>
          <a:p>
            <a:pPr lvl="1"/>
            <a:r>
              <a:rPr lang="es-ES" dirty="0" smtClean="0">
                <a:latin typeface="Bodoni MT" pitchFamily="18" charset="0"/>
              </a:rPr>
              <a:t>el fan de las loterías y juegos de azar,  </a:t>
            </a:r>
          </a:p>
          <a:p>
            <a:pPr lvl="1"/>
            <a:r>
              <a:rPr lang="es-ES" dirty="0" smtClean="0">
                <a:latin typeface="Bodoni MT" pitchFamily="18" charset="0"/>
              </a:rPr>
              <a:t>el fan de los horóscopos , new </a:t>
            </a:r>
            <a:r>
              <a:rPr lang="es-ES" dirty="0" err="1" smtClean="0">
                <a:latin typeface="Bodoni MT" pitchFamily="18" charset="0"/>
              </a:rPr>
              <a:t>age</a:t>
            </a:r>
            <a:r>
              <a:rPr lang="es-ES" dirty="0" smtClean="0">
                <a:latin typeface="Bodoni MT" pitchFamily="18" charset="0"/>
              </a:rPr>
              <a:t>, </a:t>
            </a:r>
            <a:r>
              <a:rPr lang="es-ES" dirty="0" err="1" smtClean="0">
                <a:latin typeface="Bodoni MT" pitchFamily="18" charset="0"/>
              </a:rPr>
              <a:t>pet</a:t>
            </a:r>
            <a:r>
              <a:rPr lang="es-ES" dirty="0" smtClean="0">
                <a:latin typeface="Bodoni MT" pitchFamily="18" charset="0"/>
              </a:rPr>
              <a:t> </a:t>
            </a:r>
            <a:r>
              <a:rPr lang="es-ES" dirty="0" err="1" smtClean="0">
                <a:latin typeface="Bodoni MT" pitchFamily="18" charset="0"/>
              </a:rPr>
              <a:t>lover</a:t>
            </a:r>
            <a:r>
              <a:rPr lang="es-ES" dirty="0" smtClean="0">
                <a:latin typeface="Bodoni MT" pitchFamily="18" charset="0"/>
              </a:rPr>
              <a:t>…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Válete de la estadísticas </a:t>
            </a:r>
            <a:r>
              <a:rPr lang="es-ES" i="1" dirty="0" err="1" smtClean="0">
                <a:latin typeface="Bodoni MT" pitchFamily="18" charset="0"/>
              </a:rPr>
              <a:t>on</a:t>
            </a:r>
            <a:r>
              <a:rPr lang="es-ES" i="1" dirty="0" smtClean="0">
                <a:latin typeface="Bodoni MT" pitchFamily="18" charset="0"/>
              </a:rPr>
              <a:t> line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Algunas conclusiones</a:t>
            </a: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Circulación, tiempo visita  en las páginas, demografía: podrás tomar decisiones editoriales –más o menos páginas, más o menos encartados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Estar al tanto de los avances tecnológicos de aparatos móviles y personales: cuál permite leer mejor, cuál ver mejor, cuál escuchar mejor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Algunas conclusiones</a:t>
            </a: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Ante el </a:t>
            </a:r>
            <a:r>
              <a:rPr lang="es-ES" b="1" dirty="0" smtClean="0">
                <a:latin typeface="Bodoni MT" pitchFamily="18" charset="0"/>
              </a:rPr>
              <a:t>abuso de poder</a:t>
            </a:r>
            <a:r>
              <a:rPr lang="es-ES" dirty="0" smtClean="0">
                <a:latin typeface="Bodoni MT" pitchFamily="18" charset="0"/>
              </a:rPr>
              <a:t>, enfocado a la </a:t>
            </a:r>
            <a:r>
              <a:rPr lang="es-ES" b="1" dirty="0" smtClean="0">
                <a:latin typeface="Bodoni MT" pitchFamily="18" charset="0"/>
              </a:rPr>
              <a:t>información sesgada</a:t>
            </a:r>
            <a:r>
              <a:rPr lang="es-ES" dirty="0" smtClean="0">
                <a:latin typeface="Bodoni MT" pitchFamily="18" charset="0"/>
              </a:rPr>
              <a:t>, nebulosa o la mera </a:t>
            </a:r>
            <a:r>
              <a:rPr lang="es-ES" b="1" dirty="0" smtClean="0">
                <a:latin typeface="Bodoni MT" pitchFamily="18" charset="0"/>
              </a:rPr>
              <a:t>desinformación </a:t>
            </a:r>
            <a:r>
              <a:rPr lang="es-ES" dirty="0" smtClean="0">
                <a:latin typeface="Bodoni MT" pitchFamily="18" charset="0"/>
              </a:rPr>
              <a:t>hay que </a:t>
            </a:r>
            <a:r>
              <a:rPr lang="es-ES" b="1" dirty="0" smtClean="0">
                <a:latin typeface="Bodoni MT" pitchFamily="18" charset="0"/>
              </a:rPr>
              <a:t>ofrecer información</a:t>
            </a:r>
            <a:r>
              <a:rPr lang="es-ES" dirty="0" smtClean="0">
                <a:latin typeface="Bodoni MT" pitchFamily="18" charset="0"/>
              </a:rPr>
              <a:t> contrastada, </a:t>
            </a:r>
            <a:r>
              <a:rPr lang="es-ES" b="1" dirty="0" smtClean="0">
                <a:latin typeface="Bodoni MT" pitchFamily="18" charset="0"/>
              </a:rPr>
              <a:t>profunda</a:t>
            </a:r>
            <a:r>
              <a:rPr lang="es-ES" dirty="0" smtClean="0">
                <a:latin typeface="Bodoni MT" pitchFamily="18" charset="0"/>
              </a:rPr>
              <a:t>. Darle </a:t>
            </a:r>
            <a:r>
              <a:rPr lang="es-ES" b="1" dirty="0" smtClean="0">
                <a:latin typeface="Bodoni MT" pitchFamily="18" charset="0"/>
              </a:rPr>
              <a:t>un agregado </a:t>
            </a:r>
            <a:r>
              <a:rPr lang="es-ES" dirty="0" smtClean="0">
                <a:latin typeface="Bodoni MT" pitchFamily="18" charset="0"/>
              </a:rPr>
              <a:t>que no se encuentre en otras plataformas </a:t>
            </a:r>
            <a:endParaRPr lang="es-ES" dirty="0" smtClean="0">
              <a:latin typeface="Bodoni MT" pitchFamily="18" charset="0"/>
            </a:endParaRPr>
          </a:p>
          <a:p>
            <a:pPr lvl="1">
              <a:buNone/>
            </a:pPr>
            <a:endParaRPr lang="en-US" i="1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El oficio… </a:t>
            </a:r>
            <a:endParaRPr lang="en-US" dirty="0" smtClean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Experiencia escrita es</a:t>
            </a:r>
          </a:p>
          <a:p>
            <a:r>
              <a:rPr lang="es-ES" dirty="0" smtClean="0">
                <a:latin typeface="Bodoni MT" pitchFamily="18" charset="0"/>
              </a:rPr>
              <a:t>Humana </a:t>
            </a:r>
            <a:endParaRPr lang="en-US" dirty="0" smtClean="0">
              <a:latin typeface="Bodoni MT" pitchFamily="18" charset="0"/>
            </a:endParaRPr>
          </a:p>
          <a:p>
            <a:r>
              <a:rPr lang="en-US" dirty="0" smtClean="0">
                <a:latin typeface="Bodoni MT" pitchFamily="18" charset="0"/>
              </a:rPr>
              <a:t>Personal</a:t>
            </a:r>
          </a:p>
          <a:p>
            <a:r>
              <a:rPr lang="en-US" dirty="0" err="1" smtClean="0">
                <a:latin typeface="Bodoni MT" pitchFamily="18" charset="0"/>
              </a:rPr>
              <a:t>Emocional</a:t>
            </a:r>
            <a:r>
              <a:rPr lang="en-US" dirty="0" smtClean="0">
                <a:latin typeface="Bodoni MT" pitchFamily="18" charset="0"/>
              </a:rPr>
              <a:t> </a:t>
            </a:r>
          </a:p>
          <a:p>
            <a:r>
              <a:rPr lang="en-US" dirty="0" err="1" smtClean="0">
                <a:latin typeface="Bodoni MT" pitchFamily="18" charset="0"/>
              </a:rPr>
              <a:t>Picos</a:t>
            </a:r>
            <a:r>
              <a:rPr lang="en-US" dirty="0" smtClean="0">
                <a:latin typeface="Bodoni MT" pitchFamily="18" charset="0"/>
              </a:rPr>
              <a:t>, </a:t>
            </a:r>
            <a:r>
              <a:rPr lang="en-US" dirty="0" err="1" smtClean="0">
                <a:latin typeface="Bodoni MT" pitchFamily="18" charset="0"/>
              </a:rPr>
              <a:t>valles</a:t>
            </a:r>
            <a:r>
              <a:rPr lang="en-US" dirty="0" smtClean="0">
                <a:latin typeface="Bodoni MT" pitchFamily="18" charset="0"/>
              </a:rPr>
              <a:t>, </a:t>
            </a:r>
            <a:r>
              <a:rPr lang="en-US" dirty="0" err="1" smtClean="0">
                <a:latin typeface="Bodoni MT" pitchFamily="18" charset="0"/>
              </a:rPr>
              <a:t>depresiones</a:t>
            </a:r>
            <a:r>
              <a:rPr lang="en-US" dirty="0" smtClean="0">
                <a:latin typeface="Bodoni MT" pitchFamily="18" charset="0"/>
              </a:rPr>
              <a:t>, </a:t>
            </a:r>
            <a:r>
              <a:rPr lang="en-US" dirty="0" err="1" smtClean="0">
                <a:latin typeface="Bodoni MT" pitchFamily="18" charset="0"/>
              </a:rPr>
              <a:t>cuevas</a:t>
            </a:r>
            <a:r>
              <a:rPr lang="en-US" dirty="0" smtClean="0">
                <a:latin typeface="Bodoni MT" pitchFamily="18" charset="0"/>
              </a:rPr>
              <a:t>…</a:t>
            </a:r>
          </a:p>
          <a:p>
            <a:r>
              <a:rPr lang="en-US" dirty="0" err="1" smtClean="0">
                <a:latin typeface="Bodoni MT" pitchFamily="18" charset="0"/>
              </a:rPr>
              <a:t>Acumulativa</a:t>
            </a:r>
            <a:endParaRPr lang="en-US" dirty="0" smtClean="0">
              <a:latin typeface="Bodoni MT" pitchFamily="18" charset="0"/>
            </a:endParaRPr>
          </a:p>
          <a:p>
            <a:r>
              <a:rPr lang="en-US" i="1" dirty="0" err="1" smtClean="0">
                <a:latin typeface="Bodoni MT" pitchFamily="18" charset="0"/>
              </a:rPr>
              <a:t>Debe</a:t>
            </a:r>
            <a:r>
              <a:rPr lang="en-US" dirty="0" smtClean="0">
                <a:latin typeface="Bodoni MT" pitchFamily="18" charset="0"/>
              </a:rPr>
              <a:t> ser </a:t>
            </a:r>
            <a:r>
              <a:rPr lang="en-US" dirty="0" err="1" smtClean="0">
                <a:latin typeface="Bodoni MT" pitchFamily="18" charset="0"/>
              </a:rPr>
              <a:t>profesional</a:t>
            </a:r>
            <a:endParaRPr lang="en-US" dirty="0" smtClean="0">
              <a:latin typeface="Bodoni MT" pitchFamily="18" charset="0"/>
            </a:endParaRPr>
          </a:p>
          <a:p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Algunas conclusiones</a:t>
            </a: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En literatura nos queda explorar todavía la posibilidad del </a:t>
            </a:r>
            <a:r>
              <a:rPr lang="es-ES" i="1" dirty="0" err="1" smtClean="0">
                <a:latin typeface="Bodoni MT" pitchFamily="18" charset="0"/>
              </a:rPr>
              <a:t>Vook</a:t>
            </a:r>
            <a:endParaRPr lang="es-ES" i="1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Aprender del</a:t>
            </a:r>
            <a:r>
              <a:rPr lang="es-ES" i="1" dirty="0" smtClean="0">
                <a:latin typeface="Bodoni MT" pitchFamily="18" charset="0"/>
              </a:rPr>
              <a:t> fan </a:t>
            </a:r>
            <a:r>
              <a:rPr lang="es-ES" i="1" dirty="0" err="1" smtClean="0">
                <a:latin typeface="Bodoni MT" pitchFamily="18" charset="0"/>
              </a:rPr>
              <a:t>fiction</a:t>
            </a:r>
            <a:r>
              <a:rPr lang="es-ES" i="1" dirty="0" smtClean="0">
                <a:latin typeface="Bodoni MT" pitchFamily="18" charset="0"/>
              </a:rPr>
              <a:t> </a:t>
            </a:r>
          </a:p>
          <a:p>
            <a:r>
              <a:rPr lang="es-ES" dirty="0" smtClean="0">
                <a:latin typeface="Bodoni MT" pitchFamily="18" charset="0"/>
              </a:rPr>
              <a:t>Explorar lo artesanal y lo reciclado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En lectura de medios queda mucho por explorar por el </a:t>
            </a:r>
            <a:r>
              <a:rPr lang="es-ES" i="1" dirty="0" err="1" smtClean="0">
                <a:latin typeface="Bodoni MT" pitchFamily="18" charset="0"/>
              </a:rPr>
              <a:t>clipping</a:t>
            </a:r>
            <a:r>
              <a:rPr lang="es-ES" dirty="0" smtClean="0">
                <a:latin typeface="Bodoni MT" pitchFamily="18" charset="0"/>
              </a:rPr>
              <a:t> personal –</a:t>
            </a:r>
            <a:r>
              <a:rPr lang="es-ES" i="1" dirty="0" smtClean="0">
                <a:latin typeface="Bodoni MT" pitchFamily="18" charset="0"/>
              </a:rPr>
              <a:t>Google, </a:t>
            </a:r>
            <a:r>
              <a:rPr lang="es-ES" i="1" dirty="0" err="1" smtClean="0">
                <a:latin typeface="Bodoni MT" pitchFamily="18" charset="0"/>
              </a:rPr>
              <a:t>Stumbleupon</a:t>
            </a:r>
            <a:r>
              <a:rPr lang="es-ES" i="1" dirty="0" smtClean="0">
                <a:latin typeface="Bodoni MT" pitchFamily="18" charset="0"/>
              </a:rPr>
              <a:t>, et al</a:t>
            </a:r>
            <a:r>
              <a:rPr lang="es-ES" dirty="0" smtClean="0">
                <a:latin typeface="Bodoni MT" pitchFamily="18" charset="0"/>
              </a:rPr>
              <a:t>- 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800" b="1" i="1" dirty="0" smtClean="0">
                <a:latin typeface="Bodoni MT" pitchFamily="18" charset="0"/>
              </a:rPr>
              <a:t>Decir la verdad no está de moda, pero es un buen momento para nadar contra la corriente</a:t>
            </a:r>
            <a:endParaRPr lang="en-US" sz="4800" b="1" i="1" dirty="0" smtClean="0">
              <a:latin typeface="Bodoni MT" pitchFamily="18" charset="0"/>
            </a:endParaRPr>
          </a:p>
          <a:p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err="1" smtClean="0">
                <a:latin typeface="Bodoni MT" pitchFamily="18" charset="0"/>
              </a:rPr>
              <a:t>Muchas</a:t>
            </a:r>
            <a:r>
              <a:rPr lang="en-US" sz="4800" dirty="0" smtClean="0">
                <a:latin typeface="Bodoni MT" pitchFamily="18" charset="0"/>
              </a:rPr>
              <a:t> gracias…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_tradnl" sz="5400" dirty="0" smtClean="0">
                <a:latin typeface="Bodoni MT" pitchFamily="18" charset="0"/>
                <a:cs typeface="Arial" pitchFamily="34" charset="0"/>
              </a:rPr>
              <a:t>Escritura, libertad y nuevas plataformas</a:t>
            </a:r>
            <a:br>
              <a:rPr lang="es-ES_tradnl" sz="5400" dirty="0" smtClean="0">
                <a:latin typeface="Bodoni MT" pitchFamily="18" charset="0"/>
                <a:cs typeface="Arial" pitchFamily="34" charset="0"/>
              </a:rPr>
            </a:br>
            <a:endParaRPr lang="es-ES" sz="5400" dirty="0">
              <a:latin typeface="Bodoni MT" pitchFamily="18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sz="2000" b="1" dirty="0" smtClean="0">
                <a:latin typeface="Bodoni MT" pitchFamily="18" charset="0"/>
              </a:rPr>
              <a:t>Joaquín Ortega. </a:t>
            </a:r>
          </a:p>
          <a:p>
            <a:r>
              <a:rPr lang="es-ES_tradnl" sz="2000" dirty="0" smtClean="0">
                <a:latin typeface="Bodoni MT" pitchFamily="18" charset="0"/>
              </a:rPr>
              <a:t>Revista Ojo. </a:t>
            </a:r>
            <a:r>
              <a:rPr lang="es-ES_tradnl" sz="2000" dirty="0" err="1" smtClean="0">
                <a:latin typeface="Bodoni MT" pitchFamily="18" charset="0"/>
                <a:cs typeface="Arial" pitchFamily="34" charset="0"/>
              </a:rPr>
              <a:t>Ucab</a:t>
            </a:r>
            <a:r>
              <a:rPr lang="es-ES_tradnl" sz="2000" dirty="0" smtClean="0">
                <a:latin typeface="Bodoni MT" pitchFamily="18" charset="0"/>
                <a:cs typeface="Arial" pitchFamily="34" charset="0"/>
              </a:rPr>
              <a:t>, 22 enero 2013</a:t>
            </a:r>
          </a:p>
          <a:p>
            <a:r>
              <a:rPr lang="es-ES_tradnl" sz="2000" b="1" dirty="0" err="1" smtClean="0">
                <a:latin typeface="Bodoni MT" pitchFamily="18" charset="0"/>
              </a:rPr>
              <a:t>Twitter</a:t>
            </a:r>
            <a:r>
              <a:rPr lang="es-ES_tradnl" sz="2000" b="1" dirty="0" smtClean="0">
                <a:latin typeface="Bodoni MT" pitchFamily="18" charset="0"/>
              </a:rPr>
              <a:t>: @</a:t>
            </a:r>
            <a:r>
              <a:rPr lang="es-ES_tradnl" sz="2000" b="1" dirty="0" err="1" smtClean="0">
                <a:latin typeface="Bodoni MT" pitchFamily="18" charset="0"/>
              </a:rPr>
              <a:t>ortegabrothers</a:t>
            </a:r>
            <a:endParaRPr lang="es-ES_tradnl" sz="2000" b="1" dirty="0" smtClean="0">
              <a:latin typeface="Bodoni MT" pitchFamily="18" charset="0"/>
              <a:cs typeface="Arial" pitchFamily="34" charset="0"/>
            </a:endParaRPr>
          </a:p>
          <a:p>
            <a:endParaRPr lang="es-ES" dirty="0">
              <a:latin typeface="Bodoni MT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Infancia y adolescencia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De lo rupestre al salón</a:t>
            </a:r>
          </a:p>
          <a:p>
            <a:r>
              <a:rPr lang="es-ES" dirty="0" smtClean="0">
                <a:latin typeface="Bodoni MT" pitchFamily="18" charset="0"/>
              </a:rPr>
              <a:t>Cuadernos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Cartulinas y carteleras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Maquina de escribir 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Papel mas papel carbón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Post adolescencia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PC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Texto digital a impresora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Impresora de forma continua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Impresión hoja por hoja</a:t>
            </a:r>
          </a:p>
          <a:p>
            <a:r>
              <a:rPr lang="es-ES" dirty="0" smtClean="0">
                <a:latin typeface="Bodoni MT" pitchFamily="18" charset="0"/>
              </a:rPr>
              <a:t>Posibilidad de intervención 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Libreto versus el mundo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Es un guión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Es efímero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Pero, lo llevas de tus manos a tus ojos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Sirve para el desglose de producción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Algunos reciclan historias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Porque </a:t>
            </a:r>
            <a:r>
              <a:rPr lang="es-ES" b="1" dirty="0" smtClean="0">
                <a:latin typeface="Bodoni MT" pitchFamily="18" charset="0"/>
              </a:rPr>
              <a:t>“el escritor de humor vive de su buena memoria y de la mala memoria de los demás”</a:t>
            </a:r>
            <a:endParaRPr lang="en-US" b="1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Las colaboraciones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El Nacional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El Universal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Adaptación al número de caracteres 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Funcionan bajo la lógica del envío, la edición y la publicación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Física o </a:t>
            </a:r>
            <a:r>
              <a:rPr lang="es-ES" i="1" dirty="0" smtClean="0">
                <a:latin typeface="Bodoni MT" pitchFamily="18" charset="0"/>
              </a:rPr>
              <a:t>web</a:t>
            </a:r>
            <a:r>
              <a:rPr lang="es-ES" dirty="0" smtClean="0">
                <a:latin typeface="Bodoni MT" pitchFamily="18" charset="0"/>
              </a:rPr>
              <a:t> alcanzan a un público indeterminado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Plataformas y lectura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El brillo de las pantallas versus el papel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Fijar la memoria y hacer conexiones</a:t>
            </a:r>
            <a:endParaRPr lang="en-US" dirty="0" smtClean="0">
              <a:latin typeface="Bodoni MT" pitchFamily="18" charset="0"/>
            </a:endParaRPr>
          </a:p>
          <a:p>
            <a:r>
              <a:rPr lang="es-ES" i="1" dirty="0" err="1" smtClean="0">
                <a:latin typeface="Bodoni MT" pitchFamily="18" charset="0"/>
              </a:rPr>
              <a:t>Kindle</a:t>
            </a:r>
            <a:r>
              <a:rPr lang="es-ES" i="1" dirty="0" smtClean="0">
                <a:latin typeface="Bodoni MT" pitchFamily="18" charset="0"/>
              </a:rPr>
              <a:t> vs. </a:t>
            </a:r>
            <a:r>
              <a:rPr lang="es-ES" i="1" dirty="0" err="1" smtClean="0">
                <a:latin typeface="Bodoni MT" pitchFamily="18" charset="0"/>
              </a:rPr>
              <a:t>Tablets</a:t>
            </a:r>
            <a:endParaRPr lang="en-US" i="1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Leer también es una experiencia estética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PNL: oler, sentir, ver, imaginar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Libro nuevo, billete nuevo, carro nuevo…</a:t>
            </a:r>
            <a:endParaRPr lang="en-US" dirty="0" smtClean="0">
              <a:latin typeface="Bodoni MT" pitchFamily="18" charset="0"/>
            </a:endParaRPr>
          </a:p>
          <a:p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Plataformas y lectura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Tiempo de atención se debate entre:  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Rapidez y experticia al subrayar –</a:t>
            </a:r>
            <a:r>
              <a:rPr lang="es-ES" i="1" dirty="0" err="1" smtClean="0">
                <a:latin typeface="Bodoni MT" pitchFamily="18" charset="0"/>
              </a:rPr>
              <a:t>Kindle</a:t>
            </a:r>
            <a:r>
              <a:rPr lang="es-ES" dirty="0" smtClean="0">
                <a:latin typeface="Bodoni MT" pitchFamily="18" charset="0"/>
              </a:rPr>
              <a:t>-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Aparición de notificaciones en tiempo real</a:t>
            </a:r>
            <a:r>
              <a:rPr lang="es-ES" b="1" dirty="0" smtClean="0">
                <a:latin typeface="Bodoni MT" pitchFamily="18" charset="0"/>
              </a:rPr>
              <a:t>      </a:t>
            </a:r>
            <a:r>
              <a:rPr lang="es-ES" dirty="0" smtClean="0">
                <a:latin typeface="Bodoni MT" pitchFamily="18" charset="0"/>
              </a:rPr>
              <a:t>-</a:t>
            </a:r>
            <a:r>
              <a:rPr lang="es-ES" i="1" dirty="0" err="1" smtClean="0">
                <a:latin typeface="Bodoni MT" pitchFamily="18" charset="0"/>
              </a:rPr>
              <a:t>Tablets</a:t>
            </a:r>
            <a:r>
              <a:rPr lang="es-ES" dirty="0" smtClean="0">
                <a:latin typeface="Bodoni MT" pitchFamily="18" charset="0"/>
              </a:rPr>
              <a:t> y celulares inteligentes-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Compartir pasajes es más fácil</a:t>
            </a:r>
            <a:endParaRPr lang="en-US" dirty="0" smtClean="0">
              <a:latin typeface="Bodoni MT" pitchFamily="18" charset="0"/>
            </a:endParaRPr>
          </a:p>
          <a:p>
            <a:r>
              <a:rPr lang="es-ES" dirty="0" smtClean="0">
                <a:latin typeface="Bodoni MT" pitchFamily="18" charset="0"/>
              </a:rPr>
              <a:t>Así como hay </a:t>
            </a:r>
            <a:r>
              <a:rPr lang="es-ES" b="1" dirty="0" smtClean="0">
                <a:latin typeface="Bodoni MT" pitchFamily="18" charset="0"/>
              </a:rPr>
              <a:t>colaboración creativa </a:t>
            </a:r>
            <a:r>
              <a:rPr lang="es-ES" dirty="0" smtClean="0">
                <a:latin typeface="Bodoni MT" pitchFamily="18" charset="0"/>
              </a:rPr>
              <a:t>se producen intercambios de </a:t>
            </a:r>
            <a:r>
              <a:rPr lang="es-ES" b="1" dirty="0" smtClean="0">
                <a:latin typeface="Bodoni MT" pitchFamily="18" charset="0"/>
              </a:rPr>
              <a:t>emoción compartida</a:t>
            </a:r>
            <a:endParaRPr lang="en-US" b="1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Plataformas y lectura</a:t>
            </a:r>
            <a:r>
              <a:rPr lang="en-US" dirty="0" smtClean="0">
                <a:latin typeface="Bodoni MT" pitchFamily="18" charset="0"/>
              </a:rPr>
              <a:t/>
            </a:r>
            <a:br>
              <a:rPr lang="en-US" dirty="0" smtClean="0">
                <a:latin typeface="Bodoni MT" pitchFamily="18" charset="0"/>
              </a:rPr>
            </a:br>
            <a:endParaRPr lang="en-US" dirty="0">
              <a:latin typeface="Bodoni MT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Bodoni MT" pitchFamily="18" charset="0"/>
              </a:rPr>
              <a:t>Al fin y al cabo se debate entre: </a:t>
            </a:r>
            <a:endParaRPr lang="en-US" dirty="0" smtClean="0">
              <a:latin typeface="Bodoni MT" pitchFamily="18" charset="0"/>
            </a:endParaRPr>
          </a:p>
          <a:p>
            <a:pPr lvl="1"/>
            <a:r>
              <a:rPr lang="es-ES" dirty="0" smtClean="0">
                <a:latin typeface="Bodoni MT" pitchFamily="18" charset="0"/>
              </a:rPr>
              <a:t>Comprensión</a:t>
            </a:r>
            <a:endParaRPr lang="en-US" dirty="0" smtClean="0">
              <a:latin typeface="Bodoni MT" pitchFamily="18" charset="0"/>
            </a:endParaRPr>
          </a:p>
          <a:p>
            <a:pPr lvl="1"/>
            <a:r>
              <a:rPr lang="es-ES" dirty="0" smtClean="0">
                <a:latin typeface="Bodoni MT" pitchFamily="18" charset="0"/>
              </a:rPr>
              <a:t>Reflexión profunda</a:t>
            </a:r>
            <a:endParaRPr lang="en-US" dirty="0" smtClean="0">
              <a:latin typeface="Bodoni MT" pitchFamily="18" charset="0"/>
            </a:endParaRPr>
          </a:p>
          <a:p>
            <a:pPr lvl="1"/>
            <a:r>
              <a:rPr lang="es-ES" dirty="0" smtClean="0">
                <a:latin typeface="Bodoni MT" pitchFamily="18" charset="0"/>
              </a:rPr>
              <a:t>Comentario acertado</a:t>
            </a:r>
            <a:endParaRPr lang="en-US" dirty="0" smtClean="0">
              <a:latin typeface="Bodoni MT" pitchFamily="18" charset="0"/>
            </a:endParaRPr>
          </a:p>
          <a:p>
            <a:pPr lvl="1"/>
            <a:r>
              <a:rPr lang="es-ES" dirty="0" smtClean="0">
                <a:latin typeface="Bodoni MT" pitchFamily="18" charset="0"/>
              </a:rPr>
              <a:t>Verbalización</a:t>
            </a:r>
            <a:endParaRPr lang="en-US" dirty="0" smtClean="0">
              <a:latin typeface="Bodoni MT" pitchFamily="18" charset="0"/>
            </a:endParaRPr>
          </a:p>
          <a:p>
            <a:pPr lvl="1"/>
            <a:r>
              <a:rPr lang="es-ES" i="1" dirty="0" err="1" smtClean="0">
                <a:latin typeface="Bodoni MT" pitchFamily="18" charset="0"/>
              </a:rPr>
              <a:t>Orthe</a:t>
            </a:r>
            <a:r>
              <a:rPr lang="es-ES" i="1" dirty="0" smtClean="0">
                <a:latin typeface="Bodoni MT" pitchFamily="18" charset="0"/>
              </a:rPr>
              <a:t> </a:t>
            </a:r>
            <a:r>
              <a:rPr lang="es-ES" i="1" dirty="0" err="1" smtClean="0">
                <a:latin typeface="Bodoni MT" pitchFamily="18" charset="0"/>
              </a:rPr>
              <a:t>Doxa</a:t>
            </a:r>
            <a:endParaRPr lang="en-US" dirty="0" smtClean="0">
              <a:latin typeface="Bodoni MT" pitchFamily="18" charset="0"/>
            </a:endParaRPr>
          </a:p>
          <a:p>
            <a:pPr lvl="1"/>
            <a:r>
              <a:rPr lang="es-ES" i="1" dirty="0" smtClean="0">
                <a:latin typeface="Bodoni MT" pitchFamily="18" charset="0"/>
              </a:rPr>
              <a:t>WOM</a:t>
            </a:r>
            <a:r>
              <a:rPr lang="es-ES" dirty="0" smtClean="0">
                <a:latin typeface="Bodoni MT" pitchFamily="18" charset="0"/>
              </a:rPr>
              <a:t> del texto leído</a:t>
            </a:r>
            <a:endParaRPr lang="en-US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3392</TotalTime>
  <Words>785</Words>
  <Application>Microsoft Office PowerPoint</Application>
  <PresentationFormat>Presentación en pantalla (4:3)</PresentationFormat>
  <Paragraphs>121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Office Theme</vt:lpstr>
      <vt:lpstr>Escritura, libertad y nuevas plataformas </vt:lpstr>
      <vt:lpstr>El oficio… </vt:lpstr>
      <vt:lpstr>Infancia y adolescencia </vt:lpstr>
      <vt:lpstr>Post adolescencia </vt:lpstr>
      <vt:lpstr>Libreto versus el mundo </vt:lpstr>
      <vt:lpstr>Las colaboraciones </vt:lpstr>
      <vt:lpstr>Plataformas y lectura </vt:lpstr>
      <vt:lpstr>Plataformas y lectura </vt:lpstr>
      <vt:lpstr>Plataformas y lectura </vt:lpstr>
      <vt:lpstr>El papel en Venezuela </vt:lpstr>
      <vt:lpstr>El papel en Venezuela </vt:lpstr>
      <vt:lpstr>Creación literaria y mundo editorial </vt:lpstr>
      <vt:lpstr>Creación literaria y mundo editorial </vt:lpstr>
      <vt:lpstr>Creación literaria y mundo editorial </vt:lpstr>
      <vt:lpstr>Áreas de oportunidad ,crisis. Pros y contras. Ya seas un medio o no </vt:lpstr>
      <vt:lpstr>Áreas de oportunidad ,crisis. Pros y contras. Ya seas un medio o no</vt:lpstr>
      <vt:lpstr>Algunas conclusiones  </vt:lpstr>
      <vt:lpstr>Algunas conclusiones</vt:lpstr>
      <vt:lpstr>Algunas conclusiones</vt:lpstr>
      <vt:lpstr>Algunas conclusiones</vt:lpstr>
      <vt:lpstr>Diapositiva 21</vt:lpstr>
      <vt:lpstr>Diapositiva 22</vt:lpstr>
      <vt:lpstr>Escritura, libertad y nuevas plataformas 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madar rahamut</dc:creator>
  <cp:lastModifiedBy>Joaquin</cp:lastModifiedBy>
  <cp:revision>219</cp:revision>
  <dcterms:created xsi:type="dcterms:W3CDTF">2011-06-14T15:48:37Z</dcterms:created>
  <dcterms:modified xsi:type="dcterms:W3CDTF">2014-01-22T06:56:35Z</dcterms:modified>
</cp:coreProperties>
</file>